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58" r:id="rId4"/>
    <p:sldId id="260" r:id="rId5"/>
    <p:sldId id="261" r:id="rId6"/>
    <p:sldId id="263" r:id="rId7"/>
    <p:sldId id="267" r:id="rId8"/>
    <p:sldId id="265" r:id="rId9"/>
    <p:sldId id="266" r:id="rId10"/>
  </p:sldIdLst>
  <p:sldSz cx="12192000" cy="6858000"/>
  <p:notesSz cx="6858000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4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A6184-9BDC-41AF-84E8-526A6E4A14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1BF4278-E940-4582-B001-8C92105F5897}">
      <dgm:prSet phldrT="[Text]"/>
      <dgm:spPr/>
      <dgm:t>
        <a:bodyPr/>
        <a:lstStyle/>
        <a:p>
          <a:pPr algn="l"/>
          <a:r>
            <a:rPr lang="de-DE" dirty="0" smtClean="0"/>
            <a:t>Strategische Entscheidungsgrundlage und Planungshilfe für zukünftige Klimaschutzaktivitäten innerhalb der Verwaltung</a:t>
          </a:r>
          <a:endParaRPr lang="de-DE" dirty="0"/>
        </a:p>
      </dgm:t>
    </dgm:pt>
    <dgm:pt modelId="{AE42AD88-39C9-45CA-B375-7AB620A34A61}" type="parTrans" cxnId="{D2C6AF1F-119B-4CED-B402-C186CEDBF1BF}">
      <dgm:prSet/>
      <dgm:spPr/>
      <dgm:t>
        <a:bodyPr/>
        <a:lstStyle/>
        <a:p>
          <a:pPr algn="ctr"/>
          <a:endParaRPr lang="de-DE"/>
        </a:p>
      </dgm:t>
    </dgm:pt>
    <dgm:pt modelId="{5DFD30AF-3B46-45B5-8697-A8AAE9724602}" type="sibTrans" cxnId="{D2C6AF1F-119B-4CED-B402-C186CEDBF1BF}">
      <dgm:prSet/>
      <dgm:spPr/>
      <dgm:t>
        <a:bodyPr/>
        <a:lstStyle/>
        <a:p>
          <a:pPr algn="ctr"/>
          <a:endParaRPr lang="de-DE"/>
        </a:p>
      </dgm:t>
    </dgm:pt>
    <dgm:pt modelId="{C691BDF2-C4AF-4D33-9276-4D363AA8F0A1}">
      <dgm:prSet phldrT="[Text]"/>
      <dgm:spPr/>
      <dgm:t>
        <a:bodyPr/>
        <a:lstStyle/>
        <a:p>
          <a:pPr algn="l"/>
          <a:r>
            <a:rPr lang="de-DE" dirty="0" smtClean="0"/>
            <a:t>Klimaschutz nachhaltig in der Kommune verankern</a:t>
          </a:r>
          <a:endParaRPr lang="de-DE" dirty="0"/>
        </a:p>
      </dgm:t>
    </dgm:pt>
    <dgm:pt modelId="{93005F3C-B7BC-4BFC-9837-48361D7D32C4}" type="parTrans" cxnId="{59BB611E-2D17-4464-927D-E4B9C34D2548}">
      <dgm:prSet/>
      <dgm:spPr/>
      <dgm:t>
        <a:bodyPr/>
        <a:lstStyle/>
        <a:p>
          <a:pPr algn="ctr"/>
          <a:endParaRPr lang="de-DE"/>
        </a:p>
      </dgm:t>
    </dgm:pt>
    <dgm:pt modelId="{8E926F0E-4921-4EB6-91F2-636C14F3156D}" type="sibTrans" cxnId="{59BB611E-2D17-4464-927D-E4B9C34D2548}">
      <dgm:prSet/>
      <dgm:spPr/>
      <dgm:t>
        <a:bodyPr/>
        <a:lstStyle/>
        <a:p>
          <a:pPr algn="ctr"/>
          <a:endParaRPr lang="de-DE"/>
        </a:p>
      </dgm:t>
    </dgm:pt>
    <dgm:pt modelId="{08C36F68-DA06-45D8-935E-D19CC1BEBAB7}">
      <dgm:prSet phldrT="[Text]"/>
      <dgm:spPr/>
      <dgm:t>
        <a:bodyPr/>
        <a:lstStyle/>
        <a:p>
          <a:pPr algn="l"/>
          <a:r>
            <a:rPr lang="de-DE" dirty="0" smtClean="0"/>
            <a:t>Entwicklung von Maßnahmen zur Senkung der Emissionen</a:t>
          </a:r>
          <a:endParaRPr lang="de-DE" dirty="0"/>
        </a:p>
      </dgm:t>
    </dgm:pt>
    <dgm:pt modelId="{E15C9B06-880B-48A5-AA51-A29CA53D0D2C}" type="parTrans" cxnId="{C777BB7E-257D-4272-B0D2-D0A047E5ABC0}">
      <dgm:prSet/>
      <dgm:spPr/>
      <dgm:t>
        <a:bodyPr/>
        <a:lstStyle/>
        <a:p>
          <a:pPr algn="ctr"/>
          <a:endParaRPr lang="de-DE"/>
        </a:p>
      </dgm:t>
    </dgm:pt>
    <dgm:pt modelId="{FA5009AB-C8F6-461C-BE31-3CE0BC7BA9A4}" type="sibTrans" cxnId="{C777BB7E-257D-4272-B0D2-D0A047E5ABC0}">
      <dgm:prSet/>
      <dgm:spPr/>
      <dgm:t>
        <a:bodyPr/>
        <a:lstStyle/>
        <a:p>
          <a:pPr algn="ctr"/>
          <a:endParaRPr lang="de-DE"/>
        </a:p>
      </dgm:t>
    </dgm:pt>
    <dgm:pt modelId="{D1726993-D8CF-4AF1-A913-83FCF1BBC307}" type="pres">
      <dgm:prSet presAssocID="{0C7A6184-9BDC-41AF-84E8-526A6E4A14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FF54FB7-EEF6-4AE4-9D07-1A486E7FDA7E}" type="pres">
      <dgm:prSet presAssocID="{51BF4278-E940-4582-B001-8C92105F589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951EFF-FFCE-4C08-B3CD-D85503C1E31A}" type="pres">
      <dgm:prSet presAssocID="{5DFD30AF-3B46-45B5-8697-A8AAE9724602}" presName="spacer" presStyleCnt="0"/>
      <dgm:spPr/>
    </dgm:pt>
    <dgm:pt modelId="{06CE2A01-E831-4630-AC93-D70F19B35A63}" type="pres">
      <dgm:prSet presAssocID="{C691BDF2-C4AF-4D33-9276-4D363AA8F0A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C5F2DA-6CAB-43AE-9720-0579BBF10415}" type="pres">
      <dgm:prSet presAssocID="{8E926F0E-4921-4EB6-91F2-636C14F3156D}" presName="spacer" presStyleCnt="0"/>
      <dgm:spPr/>
    </dgm:pt>
    <dgm:pt modelId="{0ECAC343-93E7-428E-B7D3-1EBE97C9E245}" type="pres">
      <dgm:prSet presAssocID="{08C36F68-DA06-45D8-935E-D19CC1BEBAB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2C6AF1F-119B-4CED-B402-C186CEDBF1BF}" srcId="{0C7A6184-9BDC-41AF-84E8-526A6E4A14B4}" destId="{51BF4278-E940-4582-B001-8C92105F5897}" srcOrd="0" destOrd="0" parTransId="{AE42AD88-39C9-45CA-B375-7AB620A34A61}" sibTransId="{5DFD30AF-3B46-45B5-8697-A8AAE9724602}"/>
    <dgm:cxn modelId="{FF88E244-75A3-4956-BD8B-8CB2349D7DC4}" type="presOf" srcId="{51BF4278-E940-4582-B001-8C92105F5897}" destId="{2FF54FB7-EEF6-4AE4-9D07-1A486E7FDA7E}" srcOrd="0" destOrd="0" presId="urn:microsoft.com/office/officeart/2005/8/layout/vList2"/>
    <dgm:cxn modelId="{C777BB7E-257D-4272-B0D2-D0A047E5ABC0}" srcId="{0C7A6184-9BDC-41AF-84E8-526A6E4A14B4}" destId="{08C36F68-DA06-45D8-935E-D19CC1BEBAB7}" srcOrd="2" destOrd="0" parTransId="{E15C9B06-880B-48A5-AA51-A29CA53D0D2C}" sibTransId="{FA5009AB-C8F6-461C-BE31-3CE0BC7BA9A4}"/>
    <dgm:cxn modelId="{18663FDF-9ABC-4985-89C0-98F0DD0E5573}" type="presOf" srcId="{08C36F68-DA06-45D8-935E-D19CC1BEBAB7}" destId="{0ECAC343-93E7-428E-B7D3-1EBE97C9E245}" srcOrd="0" destOrd="0" presId="urn:microsoft.com/office/officeart/2005/8/layout/vList2"/>
    <dgm:cxn modelId="{FACD6DE7-C6DC-43A1-B7C6-C72356E4E204}" type="presOf" srcId="{C691BDF2-C4AF-4D33-9276-4D363AA8F0A1}" destId="{06CE2A01-E831-4630-AC93-D70F19B35A63}" srcOrd="0" destOrd="0" presId="urn:microsoft.com/office/officeart/2005/8/layout/vList2"/>
    <dgm:cxn modelId="{07D456FB-01FB-4432-B170-8816C26C83AB}" type="presOf" srcId="{0C7A6184-9BDC-41AF-84E8-526A6E4A14B4}" destId="{D1726993-D8CF-4AF1-A913-83FCF1BBC307}" srcOrd="0" destOrd="0" presId="urn:microsoft.com/office/officeart/2005/8/layout/vList2"/>
    <dgm:cxn modelId="{59BB611E-2D17-4464-927D-E4B9C34D2548}" srcId="{0C7A6184-9BDC-41AF-84E8-526A6E4A14B4}" destId="{C691BDF2-C4AF-4D33-9276-4D363AA8F0A1}" srcOrd="1" destOrd="0" parTransId="{93005F3C-B7BC-4BFC-9837-48361D7D32C4}" sibTransId="{8E926F0E-4921-4EB6-91F2-636C14F3156D}"/>
    <dgm:cxn modelId="{A0AF0B3C-ADC8-4CBD-8128-2641705953A5}" type="presParOf" srcId="{D1726993-D8CF-4AF1-A913-83FCF1BBC307}" destId="{2FF54FB7-EEF6-4AE4-9D07-1A486E7FDA7E}" srcOrd="0" destOrd="0" presId="urn:microsoft.com/office/officeart/2005/8/layout/vList2"/>
    <dgm:cxn modelId="{5A2E7C2C-AD87-4B0E-BB12-C4F2BDA3483B}" type="presParOf" srcId="{D1726993-D8CF-4AF1-A913-83FCF1BBC307}" destId="{E1951EFF-FFCE-4C08-B3CD-D85503C1E31A}" srcOrd="1" destOrd="0" presId="urn:microsoft.com/office/officeart/2005/8/layout/vList2"/>
    <dgm:cxn modelId="{66046A7D-CEBA-4D2C-9C03-65E9B2293EF3}" type="presParOf" srcId="{D1726993-D8CF-4AF1-A913-83FCF1BBC307}" destId="{06CE2A01-E831-4630-AC93-D70F19B35A63}" srcOrd="2" destOrd="0" presId="urn:microsoft.com/office/officeart/2005/8/layout/vList2"/>
    <dgm:cxn modelId="{7F4751AA-795D-4196-94D4-2B61D2DC9DE4}" type="presParOf" srcId="{D1726993-D8CF-4AF1-A913-83FCF1BBC307}" destId="{3BC5F2DA-6CAB-43AE-9720-0579BBF10415}" srcOrd="3" destOrd="0" presId="urn:microsoft.com/office/officeart/2005/8/layout/vList2"/>
    <dgm:cxn modelId="{34B63DE7-F8D0-4065-845B-9B3C0B246017}" type="presParOf" srcId="{D1726993-D8CF-4AF1-A913-83FCF1BBC307}" destId="{0ECAC343-93E7-428E-B7D3-1EBE97C9E2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D4A09-8E53-4624-809F-0FA9ED8E92C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D9787A7-D7AE-4695-A934-D765268E42D3}">
      <dgm:prSet phldrT="[Text]"/>
      <dgm:spPr/>
      <dgm:t>
        <a:bodyPr/>
        <a:lstStyle/>
        <a:p>
          <a:r>
            <a:rPr lang="de-DE" dirty="0" smtClean="0"/>
            <a:t>Erstellung des Integrierten Klimaschutzkonzeptes</a:t>
          </a:r>
          <a:endParaRPr lang="de-DE" dirty="0"/>
        </a:p>
      </dgm:t>
    </dgm:pt>
    <dgm:pt modelId="{F7D4FE29-FBEE-4574-BA62-3D267E3A3D72}" type="parTrans" cxnId="{2C8FFF71-79F7-4DC8-B3A9-DE6C30C77D12}">
      <dgm:prSet/>
      <dgm:spPr/>
      <dgm:t>
        <a:bodyPr/>
        <a:lstStyle/>
        <a:p>
          <a:endParaRPr lang="de-DE"/>
        </a:p>
      </dgm:t>
    </dgm:pt>
    <dgm:pt modelId="{BCF92C94-4FD8-4A32-AACD-817E233C37E0}" type="sibTrans" cxnId="{2C8FFF71-79F7-4DC8-B3A9-DE6C30C77D12}">
      <dgm:prSet/>
      <dgm:spPr/>
      <dgm:t>
        <a:bodyPr/>
        <a:lstStyle/>
        <a:p>
          <a:endParaRPr lang="de-DE"/>
        </a:p>
      </dgm:t>
    </dgm:pt>
    <dgm:pt modelId="{43907282-4485-4E2A-9D97-40E177DA55B8}">
      <dgm:prSet phldrT="[Text]"/>
      <dgm:spPr/>
      <dgm:t>
        <a:bodyPr/>
        <a:lstStyle/>
        <a:p>
          <a:r>
            <a:rPr lang="de-DE" dirty="0" smtClean="0"/>
            <a:t>Beschluss des Integrierten Klimaschutzkonzeptes</a:t>
          </a:r>
          <a:endParaRPr lang="de-DE" dirty="0"/>
        </a:p>
      </dgm:t>
    </dgm:pt>
    <dgm:pt modelId="{4A55B7B7-6662-4033-A58B-A27CF72814CD}" type="parTrans" cxnId="{AF07B3BE-7022-4A45-8745-056FFEC3B861}">
      <dgm:prSet/>
      <dgm:spPr/>
      <dgm:t>
        <a:bodyPr/>
        <a:lstStyle/>
        <a:p>
          <a:endParaRPr lang="de-DE"/>
        </a:p>
      </dgm:t>
    </dgm:pt>
    <dgm:pt modelId="{7F0DD417-186C-419F-A787-42F04F28C570}" type="sibTrans" cxnId="{AF07B3BE-7022-4A45-8745-056FFEC3B861}">
      <dgm:prSet/>
      <dgm:spPr/>
      <dgm:t>
        <a:bodyPr/>
        <a:lstStyle/>
        <a:p>
          <a:endParaRPr lang="de-DE"/>
        </a:p>
      </dgm:t>
    </dgm:pt>
    <dgm:pt modelId="{AB46E17C-9D49-4A94-846E-987D2EB7B360}">
      <dgm:prSet phldrT="[Text]"/>
      <dgm:spPr/>
      <dgm:t>
        <a:bodyPr/>
        <a:lstStyle/>
        <a:p>
          <a:r>
            <a:rPr lang="de-DE" dirty="0" smtClean="0"/>
            <a:t>Umsetzung</a:t>
          </a:r>
          <a:endParaRPr lang="de-DE" dirty="0"/>
        </a:p>
      </dgm:t>
    </dgm:pt>
    <dgm:pt modelId="{036FCE91-B0B1-482A-BF32-E9A8EE5FC2F3}" type="parTrans" cxnId="{4D9B6FFD-E43A-4EA2-B7A5-C70B25F753B7}">
      <dgm:prSet/>
      <dgm:spPr/>
      <dgm:t>
        <a:bodyPr/>
        <a:lstStyle/>
        <a:p>
          <a:endParaRPr lang="de-DE"/>
        </a:p>
      </dgm:t>
    </dgm:pt>
    <dgm:pt modelId="{E162AD80-C162-495B-9CC9-1EA0BDF746B0}" type="sibTrans" cxnId="{4D9B6FFD-E43A-4EA2-B7A5-C70B25F753B7}">
      <dgm:prSet/>
      <dgm:spPr/>
      <dgm:t>
        <a:bodyPr/>
        <a:lstStyle/>
        <a:p>
          <a:endParaRPr lang="de-DE"/>
        </a:p>
      </dgm:t>
    </dgm:pt>
    <dgm:pt modelId="{FC3BF388-0525-4F2B-8E37-8D81ABA7BB8C}" type="pres">
      <dgm:prSet presAssocID="{27BD4A09-8E53-4624-809F-0FA9ED8E92CE}" presName="CompostProcess" presStyleCnt="0">
        <dgm:presLayoutVars>
          <dgm:dir/>
          <dgm:resizeHandles val="exact"/>
        </dgm:presLayoutVars>
      </dgm:prSet>
      <dgm:spPr/>
    </dgm:pt>
    <dgm:pt modelId="{D2055671-E776-4306-8204-EEFAB835CDA8}" type="pres">
      <dgm:prSet presAssocID="{27BD4A09-8E53-4624-809F-0FA9ED8E92CE}" presName="arrow" presStyleLbl="bgShp" presStyleIdx="0" presStyleCnt="1"/>
      <dgm:spPr/>
    </dgm:pt>
    <dgm:pt modelId="{EA7D04C8-1EDF-40D4-93B7-47B3E0C699E0}" type="pres">
      <dgm:prSet presAssocID="{27BD4A09-8E53-4624-809F-0FA9ED8E92CE}" presName="linearProcess" presStyleCnt="0"/>
      <dgm:spPr/>
    </dgm:pt>
    <dgm:pt modelId="{620A3632-2094-4680-A407-964E891ABED3}" type="pres">
      <dgm:prSet presAssocID="{5D9787A7-D7AE-4695-A934-D765268E42D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1972E6-8EA7-42F6-8AA1-C15AB459EAFA}" type="pres">
      <dgm:prSet presAssocID="{BCF92C94-4FD8-4A32-AACD-817E233C37E0}" presName="sibTrans" presStyleCnt="0"/>
      <dgm:spPr/>
    </dgm:pt>
    <dgm:pt modelId="{953A0DFF-B1DF-4E10-A505-D68784DF8101}" type="pres">
      <dgm:prSet presAssocID="{43907282-4485-4E2A-9D97-40E177DA55B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3B1B10-1E40-4B71-8C05-2DFEC106E36B}" type="pres">
      <dgm:prSet presAssocID="{7F0DD417-186C-419F-A787-42F04F28C570}" presName="sibTrans" presStyleCnt="0"/>
      <dgm:spPr/>
    </dgm:pt>
    <dgm:pt modelId="{6A78A56C-D3FC-4604-9839-DF9F7E0B5A45}" type="pres">
      <dgm:prSet presAssocID="{AB46E17C-9D49-4A94-846E-987D2EB7B36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0245298-F763-4E21-B24B-7373BF5C84F0}" type="presOf" srcId="{27BD4A09-8E53-4624-809F-0FA9ED8E92CE}" destId="{FC3BF388-0525-4F2B-8E37-8D81ABA7BB8C}" srcOrd="0" destOrd="0" presId="urn:microsoft.com/office/officeart/2005/8/layout/hProcess9"/>
    <dgm:cxn modelId="{4D9B6FFD-E43A-4EA2-B7A5-C70B25F753B7}" srcId="{27BD4A09-8E53-4624-809F-0FA9ED8E92CE}" destId="{AB46E17C-9D49-4A94-846E-987D2EB7B360}" srcOrd="2" destOrd="0" parTransId="{036FCE91-B0B1-482A-BF32-E9A8EE5FC2F3}" sibTransId="{E162AD80-C162-495B-9CC9-1EA0BDF746B0}"/>
    <dgm:cxn modelId="{AF07B3BE-7022-4A45-8745-056FFEC3B861}" srcId="{27BD4A09-8E53-4624-809F-0FA9ED8E92CE}" destId="{43907282-4485-4E2A-9D97-40E177DA55B8}" srcOrd="1" destOrd="0" parTransId="{4A55B7B7-6662-4033-A58B-A27CF72814CD}" sibTransId="{7F0DD417-186C-419F-A787-42F04F28C570}"/>
    <dgm:cxn modelId="{8D11DE35-B7C9-4B15-83DB-BC02D94A813B}" type="presOf" srcId="{43907282-4485-4E2A-9D97-40E177DA55B8}" destId="{953A0DFF-B1DF-4E10-A505-D68784DF8101}" srcOrd="0" destOrd="0" presId="urn:microsoft.com/office/officeart/2005/8/layout/hProcess9"/>
    <dgm:cxn modelId="{2C8FFF71-79F7-4DC8-B3A9-DE6C30C77D12}" srcId="{27BD4A09-8E53-4624-809F-0FA9ED8E92CE}" destId="{5D9787A7-D7AE-4695-A934-D765268E42D3}" srcOrd="0" destOrd="0" parTransId="{F7D4FE29-FBEE-4574-BA62-3D267E3A3D72}" sibTransId="{BCF92C94-4FD8-4A32-AACD-817E233C37E0}"/>
    <dgm:cxn modelId="{274BC097-D7CF-4B2D-8014-9A3186DCFE62}" type="presOf" srcId="{5D9787A7-D7AE-4695-A934-D765268E42D3}" destId="{620A3632-2094-4680-A407-964E891ABED3}" srcOrd="0" destOrd="0" presId="urn:microsoft.com/office/officeart/2005/8/layout/hProcess9"/>
    <dgm:cxn modelId="{E5C2A003-5B79-44E9-982E-28FDCB27B79A}" type="presOf" srcId="{AB46E17C-9D49-4A94-846E-987D2EB7B360}" destId="{6A78A56C-D3FC-4604-9839-DF9F7E0B5A45}" srcOrd="0" destOrd="0" presId="urn:microsoft.com/office/officeart/2005/8/layout/hProcess9"/>
    <dgm:cxn modelId="{37CDA0C8-5CEB-4CE2-A5B1-BD08189525AC}" type="presParOf" srcId="{FC3BF388-0525-4F2B-8E37-8D81ABA7BB8C}" destId="{D2055671-E776-4306-8204-EEFAB835CDA8}" srcOrd="0" destOrd="0" presId="urn:microsoft.com/office/officeart/2005/8/layout/hProcess9"/>
    <dgm:cxn modelId="{7050CB85-28BF-4C8A-8287-A000D6886B53}" type="presParOf" srcId="{FC3BF388-0525-4F2B-8E37-8D81ABA7BB8C}" destId="{EA7D04C8-1EDF-40D4-93B7-47B3E0C699E0}" srcOrd="1" destOrd="0" presId="urn:microsoft.com/office/officeart/2005/8/layout/hProcess9"/>
    <dgm:cxn modelId="{2A92F5DD-6D59-4B67-BDF4-9E6E8E8EDFDB}" type="presParOf" srcId="{EA7D04C8-1EDF-40D4-93B7-47B3E0C699E0}" destId="{620A3632-2094-4680-A407-964E891ABED3}" srcOrd="0" destOrd="0" presId="urn:microsoft.com/office/officeart/2005/8/layout/hProcess9"/>
    <dgm:cxn modelId="{988037D7-8DB8-4DC4-A0D8-35E4B213A81A}" type="presParOf" srcId="{EA7D04C8-1EDF-40D4-93B7-47B3E0C699E0}" destId="{5C1972E6-8EA7-42F6-8AA1-C15AB459EAFA}" srcOrd="1" destOrd="0" presId="urn:microsoft.com/office/officeart/2005/8/layout/hProcess9"/>
    <dgm:cxn modelId="{D0316CB0-C057-4003-8372-59B228699538}" type="presParOf" srcId="{EA7D04C8-1EDF-40D4-93B7-47B3E0C699E0}" destId="{953A0DFF-B1DF-4E10-A505-D68784DF8101}" srcOrd="2" destOrd="0" presId="urn:microsoft.com/office/officeart/2005/8/layout/hProcess9"/>
    <dgm:cxn modelId="{9A6D3E6D-98E9-4B74-8E5A-49BB155CCDC8}" type="presParOf" srcId="{EA7D04C8-1EDF-40D4-93B7-47B3E0C699E0}" destId="{393B1B10-1E40-4B71-8C05-2DFEC106E36B}" srcOrd="3" destOrd="0" presId="urn:microsoft.com/office/officeart/2005/8/layout/hProcess9"/>
    <dgm:cxn modelId="{BBCAB7DD-8212-40F9-A24E-7F2CAC61B278}" type="presParOf" srcId="{EA7D04C8-1EDF-40D4-93B7-47B3E0C699E0}" destId="{6A78A56C-D3FC-4604-9839-DF9F7E0B5A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54FB7-EEF6-4AE4-9D07-1A486E7FDA7E}">
      <dsp:nvSpPr>
        <dsp:cNvPr id="0" name=""/>
        <dsp:cNvSpPr/>
      </dsp:nvSpPr>
      <dsp:spPr>
        <a:xfrm>
          <a:off x="0" y="581825"/>
          <a:ext cx="8127689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Strategische Entscheidungsgrundlage und Planungshilfe für zukünftige Klimaschutzaktivitäten innerhalb der Verwaltung</a:t>
          </a:r>
          <a:endParaRPr lang="de-DE" sz="2500" kern="1200" dirty="0"/>
        </a:p>
      </dsp:txBody>
      <dsp:txXfrm>
        <a:off x="48547" y="630372"/>
        <a:ext cx="8030595" cy="897406"/>
      </dsp:txXfrm>
    </dsp:sp>
    <dsp:sp modelId="{06CE2A01-E831-4630-AC93-D70F19B35A63}">
      <dsp:nvSpPr>
        <dsp:cNvPr id="0" name=""/>
        <dsp:cNvSpPr/>
      </dsp:nvSpPr>
      <dsp:spPr>
        <a:xfrm>
          <a:off x="0" y="1648325"/>
          <a:ext cx="8127689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Klimaschutz nachhaltig in der Kommune verankern</a:t>
          </a:r>
          <a:endParaRPr lang="de-DE" sz="2500" kern="1200" dirty="0"/>
        </a:p>
      </dsp:txBody>
      <dsp:txXfrm>
        <a:off x="48547" y="1696872"/>
        <a:ext cx="8030595" cy="897406"/>
      </dsp:txXfrm>
    </dsp:sp>
    <dsp:sp modelId="{0ECAC343-93E7-428E-B7D3-1EBE97C9E245}">
      <dsp:nvSpPr>
        <dsp:cNvPr id="0" name=""/>
        <dsp:cNvSpPr/>
      </dsp:nvSpPr>
      <dsp:spPr>
        <a:xfrm>
          <a:off x="0" y="2714825"/>
          <a:ext cx="8127689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Entwicklung von Maßnahmen zur Senkung der Emissionen</a:t>
          </a:r>
          <a:endParaRPr lang="de-DE" sz="2500" kern="1200" dirty="0"/>
        </a:p>
      </dsp:txBody>
      <dsp:txXfrm>
        <a:off x="48547" y="2763372"/>
        <a:ext cx="8030595" cy="89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55671-E776-4306-8204-EEFAB835CDA8}">
      <dsp:nvSpPr>
        <dsp:cNvPr id="0" name=""/>
        <dsp:cNvSpPr/>
      </dsp:nvSpPr>
      <dsp:spPr>
        <a:xfrm>
          <a:off x="703373" y="0"/>
          <a:ext cx="7971566" cy="42354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A3632-2094-4680-A407-964E891ABED3}">
      <dsp:nvSpPr>
        <dsp:cNvPr id="0" name=""/>
        <dsp:cNvSpPr/>
      </dsp:nvSpPr>
      <dsp:spPr>
        <a:xfrm>
          <a:off x="10074" y="1270627"/>
          <a:ext cx="3018644" cy="1694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Erstellung des Integrierten Klimaschutzkonzeptes</a:t>
          </a:r>
          <a:endParaRPr lang="de-DE" sz="2300" kern="1200" dirty="0"/>
        </a:p>
      </dsp:txBody>
      <dsp:txXfrm>
        <a:off x="92777" y="1353330"/>
        <a:ext cx="2853238" cy="1528764"/>
      </dsp:txXfrm>
    </dsp:sp>
    <dsp:sp modelId="{953A0DFF-B1DF-4E10-A505-D68784DF8101}">
      <dsp:nvSpPr>
        <dsp:cNvPr id="0" name=""/>
        <dsp:cNvSpPr/>
      </dsp:nvSpPr>
      <dsp:spPr>
        <a:xfrm>
          <a:off x="3179834" y="1270627"/>
          <a:ext cx="3018644" cy="1694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Beschluss des Integrierten Klimaschutzkonzeptes</a:t>
          </a:r>
          <a:endParaRPr lang="de-DE" sz="2300" kern="1200" dirty="0"/>
        </a:p>
      </dsp:txBody>
      <dsp:txXfrm>
        <a:off x="3262537" y="1353330"/>
        <a:ext cx="2853238" cy="1528764"/>
      </dsp:txXfrm>
    </dsp:sp>
    <dsp:sp modelId="{6A78A56C-D3FC-4604-9839-DF9F7E0B5A45}">
      <dsp:nvSpPr>
        <dsp:cNvPr id="0" name=""/>
        <dsp:cNvSpPr/>
      </dsp:nvSpPr>
      <dsp:spPr>
        <a:xfrm>
          <a:off x="6349594" y="1270627"/>
          <a:ext cx="3018644" cy="1694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Umsetzung</a:t>
          </a:r>
          <a:endParaRPr lang="de-DE" sz="2300" kern="1200" dirty="0"/>
        </a:p>
      </dsp:txBody>
      <dsp:txXfrm>
        <a:off x="6432297" y="1353330"/>
        <a:ext cx="2853238" cy="152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22.02.2022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3ECC0-B0B3-4682-812B-B433F77256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8062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22.02.2022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FFC66-0640-498B-9A90-955690C3F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49444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22.02.2022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FC66-0640-498B-9A90-955690C3F14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62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FFC66-0640-498B-9A90-955690C3F141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22.02.2022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49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CE8E-1A8A-49B8-BE42-73EA80D27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83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CE8E-1A8A-49B8-BE42-73EA80D27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84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CE8E-1A8A-49B8-BE42-73EA80D27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4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CE8E-1A8A-49B8-BE42-73EA80D27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61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CE8E-1A8A-49B8-BE42-73EA80D27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85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CE8E-1A8A-49B8-BE42-73EA80D27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07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CE8E-1A8A-49B8-BE42-73EA80D27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20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CE8E-1A8A-49B8-BE42-73EA80D27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34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CE8E-1A8A-49B8-BE42-73EA80D27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80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CE8E-1A8A-49B8-BE42-73EA80D27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20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4CE8E-1A8A-49B8-BE42-73EA80D27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90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4CE8E-1A8A-49B8-BE42-73EA80D274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0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echer.c@vg-westerburg.de" TargetMode="External"/><Relationship Id="rId2" Type="http://schemas.openxmlformats.org/officeDocument/2006/relationships/hyperlink" Target="mailto:klimaschutz@vg-westerburg.d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enritzi.t@vg-westerburg.de" TargetMode="External"/><Relationship Id="rId2" Type="http://schemas.openxmlformats.org/officeDocument/2006/relationships/hyperlink" Target="mailto:klimaschutz@vg-westerburg.d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70299" y="4132162"/>
            <a:ext cx="9144000" cy="1255852"/>
          </a:xfrm>
        </p:spPr>
        <p:txBody>
          <a:bodyPr>
            <a:normAutofit fontScale="85000" lnSpcReduction="20000"/>
          </a:bodyPr>
          <a:lstStyle/>
          <a:p>
            <a:endParaRPr lang="de-DE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3500" dirty="0" smtClean="0"/>
              <a:t>Öffentlichkeitsveranstaltung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3500" dirty="0" smtClean="0"/>
              <a:t>08. März 2022</a:t>
            </a:r>
            <a:endParaRPr lang="de-DE" sz="35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884" y="5098649"/>
            <a:ext cx="2362806" cy="161237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541" y="503499"/>
            <a:ext cx="1250917" cy="1457185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1524000" y="1960684"/>
            <a:ext cx="9144000" cy="2125179"/>
          </a:xfrm>
        </p:spPr>
        <p:txBody>
          <a:bodyPr>
            <a:normAutofit/>
          </a:bodyPr>
          <a:lstStyle/>
          <a:p>
            <a:r>
              <a:rPr lang="de-DE" sz="6500" u="sng" dirty="0" smtClean="0"/>
              <a:t>Klimaschutzkonzept</a:t>
            </a:r>
            <a:r>
              <a:rPr lang="de-DE" sz="6500" dirty="0" smtClean="0"/>
              <a:t/>
            </a:r>
            <a:br>
              <a:rPr lang="de-DE" sz="6500" dirty="0" smtClean="0"/>
            </a:br>
            <a:r>
              <a:rPr lang="de-DE" sz="6500" u="sng" dirty="0" smtClean="0"/>
              <a:t>VG Westerburg</a:t>
            </a:r>
            <a:endParaRPr lang="de-DE" sz="6500" u="sng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08.03.2022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DE14CE8E-1A8A-49B8-BE42-73EA80D27494}" type="slidenum">
              <a:rPr lang="de-DE" smtClean="0"/>
              <a:pPr algn="ctr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81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1884" y="1608881"/>
            <a:ext cx="10816541" cy="4936603"/>
          </a:xfrm>
        </p:spPr>
        <p:txBody>
          <a:bodyPr>
            <a:normAutofit/>
          </a:bodyPr>
          <a:lstStyle/>
          <a:p>
            <a:endParaRPr lang="de-DE" sz="2800" dirty="0" smtClean="0"/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500" dirty="0" smtClean="0"/>
              <a:t>Begrüßung</a:t>
            </a:r>
            <a:endParaRPr lang="de-DE" sz="2500" dirty="0"/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500" dirty="0"/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500" dirty="0" smtClean="0"/>
              <a:t>Vortrag Transferstelle Bingen (TSB)</a:t>
            </a:r>
          </a:p>
          <a:p>
            <a:pPr marL="1371600" lvl="2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Vorstellung TSB</a:t>
            </a:r>
          </a:p>
          <a:p>
            <a:pPr marL="1371600" lvl="2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Energie- und CO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-Bilanz</a:t>
            </a:r>
          </a:p>
          <a:p>
            <a:pPr marL="1371600" lvl="2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Potenziale und Szenarien</a:t>
            </a:r>
          </a:p>
          <a:p>
            <a:pPr marL="1371600" lvl="2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Handlungsfelder</a:t>
            </a:r>
            <a:endParaRPr lang="de-DE" sz="20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de-DE" sz="1500" dirty="0"/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500" dirty="0" smtClean="0"/>
              <a:t>Offene Diskussionsrunde</a:t>
            </a:r>
            <a:endParaRPr lang="de-DE" sz="2500" dirty="0"/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280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884" y="5098649"/>
            <a:ext cx="2362806" cy="1612377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445625" y="567160"/>
            <a:ext cx="8785185" cy="989636"/>
          </a:xfrm>
        </p:spPr>
        <p:txBody>
          <a:bodyPr>
            <a:normAutofit/>
          </a:bodyPr>
          <a:lstStyle/>
          <a:p>
            <a:pPr algn="l"/>
            <a:r>
              <a:rPr lang="de-DE" sz="5000" u="sng" dirty="0" smtClean="0"/>
              <a:t>Agenda</a:t>
            </a:r>
            <a:endParaRPr lang="de-DE" sz="5000" u="sng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DE14CE8E-1A8A-49B8-BE42-73EA80D27494}" type="slidenum">
              <a:rPr lang="de-DE" smtClean="0"/>
              <a:pPr algn="ctr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9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1884" y="1938759"/>
            <a:ext cx="10112415" cy="4629874"/>
          </a:xfrm>
        </p:spPr>
        <p:txBody>
          <a:bodyPr>
            <a:normAutofit/>
          </a:bodyPr>
          <a:lstStyle/>
          <a:p>
            <a:endParaRPr lang="de-DE" sz="2800" dirty="0" smtClean="0"/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500" dirty="0" smtClean="0"/>
              <a:t>Fragen per Chat oder Handzeichen-Funktion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de-DE" sz="2500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de-DE" sz="2500" dirty="0" smtClean="0"/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500" dirty="0" smtClean="0"/>
              <a:t>Kamera und Mikrofon während der Präsentation aus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de-DE" sz="2500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de-DE" sz="2500" dirty="0" smtClean="0"/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500" dirty="0" smtClean="0"/>
              <a:t>Kamera und Mikrofon während der Diskussion an</a:t>
            </a:r>
            <a:endParaRPr lang="de-DE" sz="25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884" y="5098649"/>
            <a:ext cx="2362806" cy="1612377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445625" y="567160"/>
            <a:ext cx="6001473" cy="989636"/>
          </a:xfrm>
        </p:spPr>
        <p:txBody>
          <a:bodyPr>
            <a:normAutofit/>
          </a:bodyPr>
          <a:lstStyle/>
          <a:p>
            <a:r>
              <a:rPr lang="de-DE" sz="5000" u="sng" dirty="0" smtClean="0"/>
              <a:t>Go-</a:t>
            </a:r>
            <a:r>
              <a:rPr lang="de-DE" sz="5000" u="sng" dirty="0" err="1" smtClean="0"/>
              <a:t>To</a:t>
            </a:r>
            <a:r>
              <a:rPr lang="de-DE" sz="5000" u="sng" dirty="0" smtClean="0"/>
              <a:t>-Meeting Regeln</a:t>
            </a:r>
            <a:endParaRPr lang="de-DE" sz="5000" u="sng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DE14CE8E-1A8A-49B8-BE42-73EA80D27494}" type="slidenum">
              <a:rPr lang="de-DE" smtClean="0"/>
              <a:pPr algn="ctr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6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1884" y="1608881"/>
            <a:ext cx="10816541" cy="4936603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100" dirty="0" smtClean="0"/>
              <a:t>Name: Christina Becher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100" dirty="0" smtClean="0"/>
              <a:t>Alter: 30 Jahre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100" dirty="0" smtClean="0"/>
              <a:t>Ausbildung:</a:t>
            </a:r>
          </a:p>
          <a:p>
            <a:pPr marL="1371600" lvl="2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700" dirty="0" smtClean="0"/>
              <a:t>2008 – 2011  Verwaltungsfachangestellte</a:t>
            </a:r>
          </a:p>
          <a:p>
            <a:pPr marL="1371600" lvl="2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700" dirty="0" smtClean="0"/>
              <a:t>2016 – 2019</a:t>
            </a:r>
            <a:r>
              <a:rPr lang="de-DE" sz="1700" dirty="0"/>
              <a:t> </a:t>
            </a:r>
            <a:r>
              <a:rPr lang="de-DE" sz="1700" dirty="0" smtClean="0"/>
              <a:t> Verwaltungsfachwirtin</a:t>
            </a:r>
            <a:r>
              <a:rPr lang="de-DE" sz="2100" dirty="0" smtClean="0"/>
              <a:t>		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100" dirty="0" smtClean="0"/>
              <a:t>Aufgaben:</a:t>
            </a:r>
          </a:p>
          <a:p>
            <a:pPr marL="1371600" lvl="2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700" dirty="0" smtClean="0"/>
              <a:t>50 % Finanzabteilung: Haushaltssachbearbeitung</a:t>
            </a:r>
          </a:p>
          <a:p>
            <a:pPr marL="1371600" lvl="2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700" dirty="0" smtClean="0"/>
              <a:t>50 % Bauabteilung: Klimaschutz und Wirtschaftsförderung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100" dirty="0" smtClean="0"/>
              <a:t>E-Mail: </a:t>
            </a:r>
            <a:r>
              <a:rPr lang="de-DE" sz="2100" dirty="0" smtClean="0">
                <a:hlinkClick r:id="rId2"/>
              </a:rPr>
              <a:t>klimaschutz@vg-westerburg.de</a:t>
            </a:r>
            <a:r>
              <a:rPr lang="de-DE" sz="2100" dirty="0" smtClean="0"/>
              <a:t> oder </a:t>
            </a:r>
            <a:r>
              <a:rPr lang="de-DE" sz="21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becher.c@vg-westerburg.de</a:t>
            </a:r>
            <a:endParaRPr lang="de-DE" sz="2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100" dirty="0" smtClean="0"/>
              <a:t>Telefon: 02663/291-410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884" y="5098649"/>
            <a:ext cx="2362806" cy="1612377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445625" y="567160"/>
            <a:ext cx="8785185" cy="989636"/>
          </a:xfrm>
        </p:spPr>
        <p:txBody>
          <a:bodyPr>
            <a:normAutofit/>
          </a:bodyPr>
          <a:lstStyle/>
          <a:p>
            <a:pPr algn="l"/>
            <a:r>
              <a:rPr lang="de-DE" sz="5000" u="sng" dirty="0" smtClean="0"/>
              <a:t>Klimaschutzmanagerin</a:t>
            </a:r>
            <a:endParaRPr lang="de-DE" sz="5000" u="sng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013" y="1698288"/>
            <a:ext cx="1814253" cy="237889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08.03.2022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DE14CE8E-1A8A-49B8-BE42-73EA80D27494}" type="slidenum">
              <a:rPr lang="de-DE" smtClean="0"/>
              <a:pPr algn="ctr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00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1884" y="1608881"/>
            <a:ext cx="10816541" cy="4936603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100" dirty="0" smtClean="0"/>
              <a:t>Name: Thomas Henritzi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100" dirty="0" smtClean="0"/>
              <a:t>Alter: </a:t>
            </a:r>
            <a:r>
              <a:rPr lang="de-DE" sz="2100" dirty="0" smtClean="0"/>
              <a:t>54 Jahre</a:t>
            </a:r>
            <a:endParaRPr lang="de-DE" sz="2100" dirty="0" smtClean="0"/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100" dirty="0" smtClean="0"/>
              <a:t>Ausbildung</a:t>
            </a:r>
            <a:r>
              <a:rPr lang="de-DE" sz="2100" dirty="0" smtClean="0"/>
              <a:t>: Dipl. - Ing. FH. Architektur</a:t>
            </a:r>
            <a:endParaRPr lang="de-DE" sz="2100" dirty="0"/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100" dirty="0" smtClean="0"/>
              <a:t>Aufgaben: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sz="2100" dirty="0"/>
              <a:t> </a:t>
            </a:r>
            <a:r>
              <a:rPr lang="de-DE" sz="2100" dirty="0" smtClean="0"/>
              <a:t>                </a:t>
            </a:r>
            <a:r>
              <a:rPr lang="de-DE" sz="1700" dirty="0" smtClean="0"/>
              <a:t>50 </a:t>
            </a:r>
            <a:r>
              <a:rPr lang="de-DE" sz="1700" dirty="0"/>
              <a:t>% </a:t>
            </a:r>
            <a:r>
              <a:rPr lang="de-DE" sz="1700" dirty="0" smtClean="0"/>
              <a:t>Bauabteilung: kommunaler Hochbau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sz="1700" dirty="0"/>
              <a:t>	</a:t>
            </a:r>
            <a:r>
              <a:rPr lang="de-DE" sz="1700" dirty="0" smtClean="0"/>
              <a:t>  Liegenschaftsmanagement, Genehmigungen nach §67 </a:t>
            </a:r>
            <a:r>
              <a:rPr lang="de-DE" sz="1700" dirty="0" err="1" smtClean="0"/>
              <a:t>LBauO</a:t>
            </a:r>
            <a:r>
              <a:rPr lang="de-DE" sz="1700" dirty="0" smtClean="0"/>
              <a:t> 		</a:t>
            </a:r>
            <a:endParaRPr lang="de-DE" sz="1700" dirty="0"/>
          </a:p>
          <a:p>
            <a:pPr lvl="2" algn="l">
              <a:lnSpc>
                <a:spcPct val="150000"/>
              </a:lnSpc>
              <a:spcBef>
                <a:spcPts val="0"/>
              </a:spcBef>
            </a:pPr>
            <a:r>
              <a:rPr lang="de-DE" sz="1700" dirty="0"/>
              <a:t> </a:t>
            </a:r>
            <a:r>
              <a:rPr lang="de-DE" sz="1700" dirty="0" smtClean="0"/>
              <a:t>  50 </a:t>
            </a:r>
            <a:r>
              <a:rPr lang="de-DE" sz="1700" dirty="0"/>
              <a:t>% Bauabteilung: Klimaschutz und Wirtschaftsförderung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2100" dirty="0" smtClean="0"/>
          </a:p>
          <a:p>
            <a:pPr marL="1371600" lvl="2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500" dirty="0" smtClean="0"/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100" dirty="0" smtClean="0"/>
              <a:t>E-Mail: </a:t>
            </a:r>
            <a:r>
              <a:rPr lang="de-DE" sz="2100" dirty="0" smtClean="0">
                <a:hlinkClick r:id="rId2"/>
              </a:rPr>
              <a:t>klimaschutz@vg-westerburg.de</a:t>
            </a:r>
            <a:r>
              <a:rPr lang="de-DE" sz="2100" dirty="0" smtClean="0"/>
              <a:t> oder </a:t>
            </a:r>
            <a:r>
              <a:rPr lang="de-DE" sz="2100" dirty="0" smtClean="0">
                <a:hlinkClick r:id="rId3"/>
              </a:rPr>
              <a:t>henritzi.t@vg-westerburg.de</a:t>
            </a:r>
            <a:endParaRPr lang="de-DE" sz="2100" dirty="0" smtClean="0"/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100" dirty="0" smtClean="0"/>
              <a:t>Telefon: 02663/291-460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884" y="5098649"/>
            <a:ext cx="2362806" cy="1612377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445625" y="567160"/>
            <a:ext cx="8785185" cy="989636"/>
          </a:xfrm>
        </p:spPr>
        <p:txBody>
          <a:bodyPr>
            <a:normAutofit/>
          </a:bodyPr>
          <a:lstStyle/>
          <a:p>
            <a:pPr algn="l"/>
            <a:r>
              <a:rPr lang="de-DE" sz="5000" u="sng" dirty="0" smtClean="0"/>
              <a:t>Klimaschutzmanager</a:t>
            </a:r>
            <a:endParaRPr lang="de-DE" sz="5000" u="sng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270" y="1699536"/>
            <a:ext cx="1841152" cy="2377646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DE14CE8E-1A8A-49B8-BE42-73EA80D27494}" type="slidenum">
              <a:rPr lang="de-DE" smtClean="0"/>
              <a:pPr algn="ctr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85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1884" y="1608881"/>
            <a:ext cx="10816541" cy="4936603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500" dirty="0" smtClean="0"/>
              <a:t>Bund</a:t>
            </a:r>
          </a:p>
          <a:p>
            <a:pPr lvl="2" algn="l">
              <a:lnSpc>
                <a:spcPct val="150000"/>
              </a:lnSpc>
              <a:spcBef>
                <a:spcPts val="0"/>
              </a:spcBef>
            </a:pPr>
            <a:r>
              <a:rPr lang="de-DE" sz="2000" dirty="0" smtClean="0"/>
              <a:t>Änderung des Klimaschutzgesetzes:</a:t>
            </a:r>
          </a:p>
          <a:p>
            <a:pPr marL="1371600" lvl="2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Beschlussfassung 24. Juni 2021 im Bundestag; am 31. August 2021 in Kraft getreten</a:t>
            </a:r>
          </a:p>
          <a:p>
            <a:pPr marL="1371600" lvl="2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Treibhausgasneutralität bis 2045</a:t>
            </a:r>
          </a:p>
          <a:p>
            <a:pPr marL="1371600" lvl="2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bis 2030 sollen Emissionen um 65 % gegenüber 1990 sinken (vorher 55 %)</a:t>
            </a:r>
          </a:p>
          <a:p>
            <a:pPr marL="1371600" lvl="2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Strom ab 2050 komplett aus erneuerbaren Energien</a:t>
            </a:r>
          </a:p>
          <a:p>
            <a:pPr lvl="2" algn="l">
              <a:lnSpc>
                <a:spcPct val="150000"/>
              </a:lnSpc>
              <a:spcBef>
                <a:spcPts val="0"/>
              </a:spcBef>
            </a:pPr>
            <a:endParaRPr lang="de-DE" sz="1200" dirty="0"/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500" dirty="0" smtClean="0"/>
              <a:t>Land RLP</a:t>
            </a:r>
          </a:p>
          <a:p>
            <a:pPr marL="1371600" lvl="2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Klimaneutralität bis 2040 </a:t>
            </a:r>
          </a:p>
          <a:p>
            <a:pPr marL="1371600" lvl="2" indent="-4572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Strom ab 2030 komplett aus erneuerbaren Energien</a:t>
            </a:r>
            <a:endParaRPr lang="de-DE" sz="20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de-DE" sz="2100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de-DE" sz="21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884" y="5098649"/>
            <a:ext cx="2362806" cy="1612377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445625" y="567160"/>
            <a:ext cx="8785185" cy="989636"/>
          </a:xfrm>
        </p:spPr>
        <p:txBody>
          <a:bodyPr>
            <a:normAutofit/>
          </a:bodyPr>
          <a:lstStyle/>
          <a:p>
            <a:pPr algn="l"/>
            <a:r>
              <a:rPr lang="de-DE" sz="5000" u="sng" dirty="0" smtClean="0"/>
              <a:t>Klimaschutzziele</a:t>
            </a:r>
            <a:endParaRPr lang="de-DE" sz="5000" u="sng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DE14CE8E-1A8A-49B8-BE42-73EA80D27494}" type="slidenum">
              <a:rPr lang="de-DE" smtClean="0"/>
              <a:pPr algn="ctr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9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884" y="5098649"/>
            <a:ext cx="2362806" cy="1612377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445625" y="567160"/>
            <a:ext cx="8785185" cy="989636"/>
          </a:xfrm>
        </p:spPr>
        <p:txBody>
          <a:bodyPr>
            <a:normAutofit/>
          </a:bodyPr>
          <a:lstStyle/>
          <a:p>
            <a:pPr algn="l"/>
            <a:r>
              <a:rPr lang="de-DE" sz="5000" u="sng" dirty="0" smtClean="0"/>
              <a:t>Integriertes Klimaschutzkonzept</a:t>
            </a:r>
            <a:endParaRPr lang="de-DE" sz="5000" u="sng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485130659"/>
              </p:ext>
            </p:extLst>
          </p:nvPr>
        </p:nvGraphicFramePr>
        <p:xfrm>
          <a:off x="546047" y="1672469"/>
          <a:ext cx="8127689" cy="429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DE14CE8E-1A8A-49B8-BE42-73EA80D27494}" type="slidenum">
              <a:rPr lang="de-DE" smtClean="0"/>
              <a:pPr algn="ctr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5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884" y="5098649"/>
            <a:ext cx="2362806" cy="1612377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445625" y="567160"/>
            <a:ext cx="8785185" cy="989636"/>
          </a:xfrm>
        </p:spPr>
        <p:txBody>
          <a:bodyPr>
            <a:normAutofit/>
          </a:bodyPr>
          <a:lstStyle/>
          <a:p>
            <a:pPr algn="l"/>
            <a:r>
              <a:rPr lang="de-DE" sz="5000" u="sng" dirty="0" smtClean="0"/>
              <a:t>Projektablauf</a:t>
            </a:r>
            <a:endParaRPr lang="de-DE" sz="5000" u="sng" dirty="0"/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221053066"/>
              </p:ext>
            </p:extLst>
          </p:nvPr>
        </p:nvGraphicFramePr>
        <p:xfrm>
          <a:off x="523332" y="1623266"/>
          <a:ext cx="9378314" cy="42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08.03.2022</a:t>
            </a:r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DE14CE8E-1A8A-49B8-BE42-73EA80D27494}" type="slidenum">
              <a:rPr lang="de-DE" smtClean="0"/>
              <a:pPr algn="ctr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62807" y="1288451"/>
            <a:ext cx="10816541" cy="4936603"/>
          </a:xfrm>
        </p:spPr>
        <p:txBody>
          <a:bodyPr>
            <a:normAutofit/>
          </a:bodyPr>
          <a:lstStyle/>
          <a:p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5000" dirty="0" smtClean="0"/>
              <a:t>Vielen Dank für Ihre Aufmerksamkeit!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de-DE" sz="21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884" y="5098649"/>
            <a:ext cx="2362806" cy="1612377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08.03.2022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DE14CE8E-1A8A-49B8-BE42-73EA80D27494}" type="slidenum">
              <a:rPr lang="de-DE" smtClean="0"/>
              <a:pPr algn="ctr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22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Breitbild</PresentationFormat>
  <Paragraphs>92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Klimaschutzkonzept VG Westerburg</vt:lpstr>
      <vt:lpstr>Agenda</vt:lpstr>
      <vt:lpstr>Go-To-Meeting Regeln</vt:lpstr>
      <vt:lpstr>Klimaschutzmanagerin</vt:lpstr>
      <vt:lpstr>Klimaschutzmanager</vt:lpstr>
      <vt:lpstr>Klimaschutzziele</vt:lpstr>
      <vt:lpstr>Integriertes Klimaschutzkonzept</vt:lpstr>
      <vt:lpstr>Projektablauf</vt:lpstr>
      <vt:lpstr>PowerPoint-Präsentation</vt:lpstr>
    </vt:vector>
  </TitlesOfParts>
  <Company>Verbandsgemeindeverwaltung Westerburg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Klimaschutzkonzept VG Westerburg</dc:title>
  <dc:creator>Christina Becher</dc:creator>
  <cp:lastModifiedBy>Thomas Henritzi</cp:lastModifiedBy>
  <cp:revision>29</cp:revision>
  <cp:lastPrinted>2022-02-23T14:00:18Z</cp:lastPrinted>
  <dcterms:created xsi:type="dcterms:W3CDTF">2022-02-21T12:37:40Z</dcterms:created>
  <dcterms:modified xsi:type="dcterms:W3CDTF">2022-03-08T10:15:07Z</dcterms:modified>
</cp:coreProperties>
</file>